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798" r:id="rId3"/>
  </p:sldMasterIdLst>
  <p:notesMasterIdLst>
    <p:notesMasterId r:id="rId5"/>
  </p:notesMasterIdLst>
  <p:handoutMasterIdLst>
    <p:handoutMasterId r:id="rId6"/>
  </p:handoutMasterIdLst>
  <p:sldIdLst>
    <p:sldId id="263" r:id="rId4"/>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0" autoAdjust="0"/>
    <p:restoredTop sz="80328" autoAdjust="0"/>
  </p:normalViewPr>
  <p:slideViewPr>
    <p:cSldViewPr snapToGrid="0" snapToObjects="1" showGuides="1">
      <p:cViewPr>
        <p:scale>
          <a:sx n="10" d="100"/>
          <a:sy n="10" d="100"/>
        </p:scale>
        <p:origin x="2680" y="88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2/7/21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0113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25603200" cy="2880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379623" y="9424080"/>
            <a:ext cx="18843955" cy="4794287"/>
          </a:xfrm>
          <a:solidFill>
            <a:srgbClr val="FFFFFF"/>
          </a:solidFill>
          <a:ln>
            <a:solidFill>
              <a:srgbClr val="404040"/>
            </a:solidFill>
          </a:ln>
        </p:spPr>
        <p:txBody>
          <a:bodyPr anchor="ctr" anchorCtr="1">
            <a:normAutofit/>
          </a:bodyPr>
          <a:lstStyle>
            <a:lvl1pPr>
              <a:defRPr sz="924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28291536" y="3379623"/>
            <a:ext cx="20226528" cy="22044355"/>
          </a:xfrm>
        </p:spPr>
        <p:txBody>
          <a:bodyPr>
            <a:normAutofit/>
          </a:bodyPr>
          <a:lstStyle>
            <a:lvl1pPr>
              <a:defRPr sz="7980">
                <a:solidFill>
                  <a:schemeClr val="tx1"/>
                </a:solidFill>
              </a:defRPr>
            </a:lvl1pPr>
            <a:lvl2pPr>
              <a:defRPr sz="6720">
                <a:solidFill>
                  <a:schemeClr val="tx1"/>
                </a:solidFill>
              </a:defRPr>
            </a:lvl2pPr>
            <a:lvl3pPr>
              <a:defRPr sz="6720">
                <a:solidFill>
                  <a:schemeClr val="tx1"/>
                </a:solidFill>
              </a:defRPr>
            </a:lvl3pPr>
            <a:lvl4pPr>
              <a:defRPr sz="6720">
                <a:solidFill>
                  <a:schemeClr val="tx1"/>
                </a:solidFill>
              </a:defRPr>
            </a:lvl4pPr>
            <a:lvl5pPr>
              <a:defRPr sz="6720">
                <a:solidFill>
                  <a:schemeClr val="tx1"/>
                </a:solidFill>
              </a:defRPr>
            </a:lvl5pPr>
            <a:lvl6pPr>
              <a:defRPr sz="6720"/>
            </a:lvl6pPr>
            <a:lvl7pPr>
              <a:defRPr sz="6720"/>
            </a:lvl7pPr>
            <a:lvl8pPr>
              <a:defRPr sz="6720"/>
            </a:lvl8pPr>
            <a:lvl9pPr>
              <a:defRPr sz="67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85386" y="14909656"/>
            <a:ext cx="15937992" cy="9214951"/>
          </a:xfrm>
        </p:spPr>
        <p:txBody>
          <a:bodyPr anchor="t" anchorCtr="1">
            <a:normAutofit/>
          </a:bodyPr>
          <a:lstStyle>
            <a:lvl1pPr marL="0" indent="0" algn="ctr">
              <a:buNone/>
              <a:defRPr sz="6300">
                <a:solidFill>
                  <a:srgbClr val="FFFFFF"/>
                </a:solidFill>
              </a:defRPr>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9" name="Date Placeholder 8"/>
          <p:cNvSpPr>
            <a:spLocks noGrp="1"/>
          </p:cNvSpPr>
          <p:nvPr>
            <p:ph type="dt" sz="half" idx="10"/>
          </p:nvPr>
        </p:nvSpPr>
        <p:spPr/>
        <p:txBody>
          <a:bodyPr/>
          <a:lstStyle/>
          <a:p>
            <a:fld id="{37D525BB-DA17-4BA0-B3C8-3AC3ABC827E6}" type="datetimeFigureOut">
              <a:rPr lang="en-US" smtClean="0"/>
              <a:t>2/7/21</a:t>
            </a:fld>
            <a:endParaRPr lang="en-US" dirty="0"/>
          </a:p>
        </p:txBody>
      </p:sp>
      <p:sp>
        <p:nvSpPr>
          <p:cNvPr id="10" name="Footer Placeholder 9"/>
          <p:cNvSpPr>
            <a:spLocks noGrp="1"/>
          </p:cNvSpPr>
          <p:nvPr>
            <p:ph type="ftr" sz="quarter" idx="11"/>
          </p:nvPr>
        </p:nvSpPr>
        <p:spPr>
          <a:xfrm>
            <a:off x="3379625" y="26192074"/>
            <a:ext cx="21524147" cy="1344168"/>
          </a:xfrm>
        </p:spPr>
        <p:txBody>
          <a:bodyPr/>
          <a:lstStyle>
            <a:lvl1pPr>
              <a:defRPr>
                <a:solidFill>
                  <a:srgbClr val="FFFFFF">
                    <a:alpha val="70000"/>
                  </a:srgbClr>
                </a:solidFill>
              </a:defRPr>
            </a:lvl1pPr>
          </a:lstStyle>
          <a:p>
            <a:r>
              <a:rPr lang="en-US"/>
              <a:t>
              </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984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25603196" cy="2880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395796" y="9424078"/>
            <a:ext cx="18878992" cy="4765488"/>
          </a:xfrm>
          <a:solidFill>
            <a:srgbClr val="FFFFFF"/>
          </a:solidFill>
          <a:ln>
            <a:solidFill>
              <a:srgbClr val="404040"/>
            </a:solidFill>
          </a:ln>
        </p:spPr>
        <p:txBody>
          <a:bodyPr anchor="ctr" anchorCtr="1">
            <a:noAutofit/>
          </a:bodyPr>
          <a:lstStyle>
            <a:lvl1pPr>
              <a:defRPr sz="924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5603198" y="0"/>
            <a:ext cx="25628807" cy="28803600"/>
          </a:xfrm>
          <a:solidFill>
            <a:schemeClr val="bg1">
              <a:lumMod val="75000"/>
            </a:schemeClr>
          </a:solidFill>
        </p:spPr>
        <p:txBody>
          <a:bodyPr anchor="t"/>
          <a:lstStyle>
            <a:lvl1pPr marL="0" indent="0">
              <a:buNone/>
              <a:defRPr sz="13440">
                <a:solidFill>
                  <a:schemeClr val="bg1">
                    <a:lumMod val="85000"/>
                    <a:lumOff val="15000"/>
                  </a:schemeClr>
                </a:solidFill>
              </a:defRPr>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4685386" y="14909658"/>
            <a:ext cx="15937992" cy="9214955"/>
          </a:xfrm>
        </p:spPr>
        <p:txBody>
          <a:bodyPr anchor="t" anchorCtr="1">
            <a:normAutofit/>
          </a:bodyPr>
          <a:lstStyle>
            <a:lvl1pPr marL="0" indent="0" algn="ctr">
              <a:buNone/>
              <a:defRPr sz="6300">
                <a:solidFill>
                  <a:srgbClr val="FFFFFF"/>
                </a:solidFill>
              </a:defRPr>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t>2/7/21</a:t>
            </a:fld>
            <a:endParaRPr lang="en-US" dirty="0"/>
          </a:p>
        </p:txBody>
      </p:sp>
      <p:sp>
        <p:nvSpPr>
          <p:cNvPr id="9" name="Footer Placeholder 8"/>
          <p:cNvSpPr>
            <a:spLocks noGrp="1"/>
          </p:cNvSpPr>
          <p:nvPr>
            <p:ph type="ftr" sz="quarter" idx="11"/>
          </p:nvPr>
        </p:nvSpPr>
        <p:spPr>
          <a:xfrm>
            <a:off x="3379625" y="26192074"/>
            <a:ext cx="21524147" cy="1344168"/>
          </a:xfrm>
        </p:spPr>
        <p:txBody>
          <a:bodyPr/>
          <a:lstStyle>
            <a:lvl1pPr>
              <a:defRPr>
                <a:solidFill>
                  <a:srgbClr val="FFFFFF">
                    <a:alpha val="70000"/>
                  </a:srgb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328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2/7/21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042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43070" y="3936492"/>
            <a:ext cx="5454154" cy="209306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370773" y="3936492"/>
            <a:ext cx="26033654" cy="209306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2/7/21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4922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713667512"/>
      </p:ext>
    </p:extLst>
  </p:cSld>
  <p:clrMapOvr>
    <a:masterClrMapping/>
  </p:clrMapOvr>
  <p:extLst>
    <p:ext uri="{DCECCB84-F9BA-43D5-87BE-67443E8EF086}">
      <p15:sldGuideLst xmlns:p15="http://schemas.microsoft.com/office/powerpoint/2012/main">
        <p15:guide id="2" pos="7392">
          <p15:clr>
            <a:srgbClr val="FBAE40"/>
          </p15:clr>
        </p15:guide>
        <p15:guide id="3" pos="24864">
          <p15:clr>
            <a:srgbClr val="FBAE40"/>
          </p15:clr>
        </p15:guide>
        <p15:guide id="4" pos="24192">
          <p15:clr>
            <a:srgbClr val="FBAE40"/>
          </p15:clr>
        </p15:guide>
        <p15:guide id="5" pos="31584">
          <p15:clr>
            <a:srgbClr val="FBAE40"/>
          </p15:clr>
        </p15:guide>
        <p15:guide id="6" pos="8064">
          <p15:clr>
            <a:srgbClr val="FBAE40"/>
          </p15:clr>
        </p15:guide>
        <p15:guide id="7" pos="672">
          <p15:clr>
            <a:srgbClr val="FBAE40"/>
          </p15:clr>
        </p15:guide>
        <p15:guide id="9" orient="horz" pos="1071">
          <p15:clr>
            <a:srgbClr val="FBAE40"/>
          </p15:clr>
        </p15:guide>
        <p15:guide id="10" orient="horz" pos="170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6720840" y="10024325"/>
            <a:ext cx="37764720" cy="6912864"/>
          </a:xfrm>
          <a:solidFill>
            <a:srgbClr val="FFFFFF"/>
          </a:solidFill>
          <a:ln w="38100">
            <a:solidFill>
              <a:srgbClr val="404040"/>
            </a:solidFill>
          </a:ln>
        </p:spPr>
        <p:txBody>
          <a:bodyPr lIns="274320" rIns="274320" anchor="ctr" anchorCtr="1">
            <a:normAutofit/>
          </a:bodyPr>
          <a:lstStyle>
            <a:lvl1pPr algn="ctr">
              <a:defRPr sz="1596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11319815" y="18280685"/>
            <a:ext cx="28566770" cy="5207555"/>
          </a:xfrm>
          <a:noFill/>
        </p:spPr>
        <p:txBody>
          <a:bodyPr>
            <a:normAutofit/>
          </a:bodyPr>
          <a:lstStyle>
            <a:lvl1pPr marL="0" indent="0" algn="ctr">
              <a:buNone/>
              <a:defRPr sz="8400">
                <a:solidFill>
                  <a:schemeClr val="tx1">
                    <a:lumMod val="75000"/>
                    <a:lumOff val="25000"/>
                  </a:schemeClr>
                </a:solidFill>
              </a:defRPr>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2/7/21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93257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2/7/21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853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6720840" y="10024325"/>
            <a:ext cx="37764720" cy="6912864"/>
          </a:xfrm>
          <a:solidFill>
            <a:srgbClr val="FFFFFF"/>
          </a:solidFill>
          <a:ln w="38100">
            <a:solidFill>
              <a:srgbClr val="404040"/>
            </a:solidFill>
          </a:ln>
        </p:spPr>
        <p:txBody>
          <a:bodyPr lIns="274320" rIns="274320" anchor="ctr" anchorCtr="1">
            <a:normAutofit/>
          </a:bodyPr>
          <a:lstStyle>
            <a:lvl1pPr>
              <a:defRPr sz="1596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319815" y="18280353"/>
            <a:ext cx="28566770" cy="5313344"/>
          </a:xfrm>
        </p:spPr>
        <p:txBody>
          <a:bodyPr anchor="t" anchorCtr="1">
            <a:normAutofit/>
          </a:bodyPr>
          <a:lstStyle>
            <a:lvl1pPr marL="0" indent="0">
              <a:buNone/>
              <a:defRPr sz="840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E5059C3-6A89-4494-99FF-5A4D6FFD50EB}" type="datetimeFigureOut">
              <a:rPr lang="en-US" smtClean="0"/>
              <a:t>2/7/21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914277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44033" y="11079785"/>
            <a:ext cx="17941438" cy="1302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6620925" y="11079785"/>
            <a:ext cx="17935037" cy="1302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2/7/21</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047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50431" y="9716421"/>
            <a:ext cx="17935042" cy="2957165"/>
          </a:xfrm>
        </p:spPr>
        <p:txBody>
          <a:bodyPr anchor="b" anchorCtr="1">
            <a:normAutofit/>
          </a:bodyPr>
          <a:lstStyle>
            <a:lvl1pPr marL="0" indent="0" algn="ctr">
              <a:buNone/>
              <a:defRPr sz="7980" b="0" cap="all" spc="420" baseline="0">
                <a:solidFill>
                  <a:schemeClr val="accent2">
                    <a:lumMod val="75000"/>
                  </a:schemeClr>
                </a:solidFill>
              </a:defRPr>
            </a:lvl1pPr>
            <a:lvl2pPr marL="1920240" indent="0">
              <a:buNone/>
              <a:defRPr sz="798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6650431" y="13201650"/>
            <a:ext cx="17935042" cy="10906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26620927" y="13201650"/>
            <a:ext cx="17864633" cy="10906459"/>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26620927" y="9716421"/>
            <a:ext cx="17935042" cy="2957165"/>
          </a:xfrm>
        </p:spPr>
        <p:txBody>
          <a:bodyPr anchor="b" anchorCtr="1">
            <a:normAutofit/>
          </a:bodyPr>
          <a:lstStyle>
            <a:lvl1pPr marL="0" indent="0" algn="ctr">
              <a:buNone/>
              <a:defRPr sz="7980" b="0" cap="all" spc="420" baseline="0">
                <a:solidFill>
                  <a:schemeClr val="accent2">
                    <a:lumMod val="75000"/>
                  </a:schemeClr>
                </a:solidFill>
              </a:defRPr>
            </a:lvl1pPr>
            <a:lvl2pPr marL="1920240" indent="0">
              <a:buNone/>
              <a:defRPr sz="798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7" name="Date Placeholder 6"/>
          <p:cNvSpPr>
            <a:spLocks noGrp="1"/>
          </p:cNvSpPr>
          <p:nvPr>
            <p:ph type="dt" sz="half" idx="10"/>
          </p:nvPr>
        </p:nvSpPr>
        <p:spPr/>
        <p:txBody>
          <a:bodyPr/>
          <a:lstStyle/>
          <a:p>
            <a:fld id="{F0C7DBED-1923-E941-8DA7-313EA4DA81DC}" type="datetimeFigureOut">
              <a:rPr lang="en-US" smtClean="0"/>
              <a:t>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A1933-DCD4-9F4E-9334-7481D481FBC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0836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2/7/21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491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2/7/21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010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hyperlink" Target="https://www.posterpresentations.com/how-to-change-the-research-poster-template-colors.html" TargetMode="External"/><Relationship Id="rId3" Type="http://schemas.openxmlformats.org/officeDocument/2006/relationships/slideLayout" Target="../slideLayouts/slideLayout5.xml"/><Relationship Id="rId21" Type="http://schemas.openxmlformats.org/officeDocument/2006/relationships/image" Target="../media/image7.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9370771" y="4051706"/>
            <a:ext cx="32464858" cy="4992624"/>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370771" y="11079787"/>
            <a:ext cx="32464858" cy="13028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850002" y="26203027"/>
            <a:ext cx="11565733" cy="1360666"/>
          </a:xfrm>
          <a:prstGeom prst="rect">
            <a:avLst/>
          </a:prstGeom>
        </p:spPr>
        <p:txBody>
          <a:bodyPr vert="horz" lIns="91440" tIns="45720" rIns="91440" bIns="45720" rtlCol="0" anchor="ctr"/>
          <a:lstStyle>
            <a:lvl1pPr algn="r">
              <a:defRPr sz="4410">
                <a:solidFill>
                  <a:schemeClr val="tx1">
                    <a:alpha val="70000"/>
                  </a:schemeClr>
                </a:solidFill>
              </a:defRPr>
            </a:lvl1pPr>
          </a:lstStyle>
          <a:p>
            <a:fld id="{1160EA64-D806-43AC-9DF2-F8C432F32B4C}" type="datetimeFigureOut">
              <a:rPr lang="en-US" dirty="0"/>
              <a:t>2/8/21</a:t>
            </a:fld>
            <a:endParaRPr lang="en-US" dirty="0"/>
          </a:p>
        </p:txBody>
      </p:sp>
      <p:sp>
        <p:nvSpPr>
          <p:cNvPr id="5" name="Footer Placeholder 4"/>
          <p:cNvSpPr>
            <a:spLocks noGrp="1"/>
          </p:cNvSpPr>
          <p:nvPr>
            <p:ph type="ftr" sz="quarter" idx="3"/>
          </p:nvPr>
        </p:nvSpPr>
        <p:spPr>
          <a:xfrm>
            <a:off x="6720842" y="26192074"/>
            <a:ext cx="24784994" cy="1344168"/>
          </a:xfrm>
          <a:prstGeom prst="rect">
            <a:avLst/>
          </a:prstGeom>
        </p:spPr>
        <p:txBody>
          <a:bodyPr vert="horz" lIns="91440" tIns="45720" rIns="91440" bIns="45720" rtlCol="0" anchor="ctr"/>
          <a:lstStyle>
            <a:lvl1pPr algn="l">
              <a:defRPr sz="441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45187472" y="26115264"/>
            <a:ext cx="1536192" cy="1536192"/>
          </a:xfrm>
          <a:prstGeom prst="ellipse">
            <a:avLst/>
          </a:prstGeom>
          <a:solidFill>
            <a:srgbClr val="1D1D1D">
              <a:alpha val="70000"/>
            </a:srgbClr>
          </a:solidFill>
        </p:spPr>
        <p:txBody>
          <a:bodyPr vert="horz" lIns="18288" tIns="45720" rIns="18288" bIns="45720" rtlCol="0" anchor="ctr">
            <a:noAutofit/>
          </a:bodyPr>
          <a:lstStyle>
            <a:lvl1pPr algn="ctr">
              <a:defRPr sz="4620" spc="0" baseline="0">
                <a:solidFill>
                  <a:srgbClr val="FFFFFF"/>
                </a:solidFill>
              </a:defRPr>
            </a:lvl1pPr>
          </a:lstStyle>
          <a:p>
            <a:fld id="{8A7A6979-0714-4377-B894-6BE4C2D6E202}" type="slidenum">
              <a:rPr lang="en-US" dirty="0"/>
              <a:pPr/>
              <a:t>‹#›</a:t>
            </a:fld>
            <a:endParaRPr lang="en-US" dirty="0"/>
          </a:p>
        </p:txBody>
      </p:sp>
      <p:sp>
        <p:nvSpPr>
          <p:cNvPr id="7" name="Rectangle 6">
            <a:extLst>
              <a:ext uri="{FF2B5EF4-FFF2-40B4-BE49-F238E27FC236}">
                <a16:creationId xmlns:a16="http://schemas.microsoft.com/office/drawing/2014/main" id="{9DAAF99D-5959-344C-8B14-6B11C60A50E9}"/>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8" name="Rectangle 7">
            <a:extLst>
              <a:ext uri="{FF2B5EF4-FFF2-40B4-BE49-F238E27FC236}">
                <a16:creationId xmlns:a16="http://schemas.microsoft.com/office/drawing/2014/main" id="{DFD3E13B-4B9C-C340-BA23-7D7461C30A1B}"/>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9" name="Rectangle 8">
            <a:extLst>
              <a:ext uri="{FF2B5EF4-FFF2-40B4-BE49-F238E27FC236}">
                <a16:creationId xmlns:a16="http://schemas.microsoft.com/office/drawing/2014/main" id="{AFFF12EC-F232-D34B-8C74-B7D7E6531C62}"/>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Rounded Rectangle 9">
            <a:extLst>
              <a:ext uri="{FF2B5EF4-FFF2-40B4-BE49-F238E27FC236}">
                <a16:creationId xmlns:a16="http://schemas.microsoft.com/office/drawing/2014/main" id="{15B74A49-40DC-2944-97DE-874BE8B2470D}"/>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11" name="Text Box 14">
            <a:extLst>
              <a:ext uri="{FF2B5EF4-FFF2-40B4-BE49-F238E27FC236}">
                <a16:creationId xmlns:a16="http://schemas.microsoft.com/office/drawing/2014/main" id="{ED511A2A-8984-FB47-A3A8-773E028E3609}"/>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12" name="Table 11">
            <a:extLst>
              <a:ext uri="{FF2B5EF4-FFF2-40B4-BE49-F238E27FC236}">
                <a16:creationId xmlns:a16="http://schemas.microsoft.com/office/drawing/2014/main" id="{C16055E1-C9BA-7F4A-AA9F-DB65F1FE474D}"/>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14"/>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15"/>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1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1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2D9849BE-1E11-AE49-94AE-2DDA4B26B392}"/>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18">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19"/>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2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2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2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8798333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ctr" defTabSz="3840480" rtl="0" eaLnBrk="1" latinLnBrk="0" hangingPunct="1">
        <a:lnSpc>
          <a:spcPct val="90000"/>
        </a:lnSpc>
        <a:spcBef>
          <a:spcPct val="0"/>
        </a:spcBef>
        <a:buNone/>
        <a:defRPr sz="11760" kern="1200" cap="all" spc="840" baseline="0">
          <a:solidFill>
            <a:srgbClr val="262626"/>
          </a:solidFill>
          <a:latin typeface="+mj-lt"/>
          <a:ea typeface="+mj-ea"/>
          <a:cs typeface="+mj-cs"/>
        </a:defRPr>
      </a:lvl1pPr>
    </p:titleStyle>
    <p:bodyStyle>
      <a:lvl1pPr marL="960120" indent="-960120" algn="l" defTabSz="3840480" rtl="0" eaLnBrk="1" latinLnBrk="0" hangingPunct="1">
        <a:lnSpc>
          <a:spcPct val="100000"/>
        </a:lnSpc>
        <a:spcBef>
          <a:spcPts val="4200"/>
        </a:spcBef>
        <a:buClr>
          <a:schemeClr val="accent2"/>
        </a:buClr>
        <a:buFont typeface="Arial" panose="020B0604020202020204" pitchFamily="34" charset="0"/>
        <a:buChar char="•"/>
        <a:defRPr sz="7560" kern="1200">
          <a:solidFill>
            <a:schemeClr val="tx1">
              <a:lumMod val="85000"/>
              <a:lumOff val="15000"/>
            </a:schemeClr>
          </a:solidFill>
          <a:latin typeface="+mn-lt"/>
          <a:ea typeface="+mn-ea"/>
          <a:cs typeface="+mn-cs"/>
        </a:defRPr>
      </a:lvl1pPr>
      <a:lvl2pPr marL="192024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2pPr>
      <a:lvl3pPr marL="288036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3pPr>
      <a:lvl4pPr marL="384048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4pPr>
      <a:lvl5pPr marL="480060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5pPr>
      <a:lvl6pPr marL="551402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solidFill>
          <a:latin typeface="+mn-lt"/>
          <a:ea typeface="+mn-ea"/>
          <a:cs typeface="+mn-cs"/>
        </a:defRPr>
      </a:lvl6pPr>
      <a:lvl7pPr marL="623411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solidFill>
          <a:latin typeface="+mn-lt"/>
          <a:ea typeface="+mn-ea"/>
          <a:cs typeface="+mn-cs"/>
        </a:defRPr>
      </a:lvl7pPr>
      <a:lvl8pPr marL="696087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baseline="0">
          <a:solidFill>
            <a:schemeClr val="tx1"/>
          </a:solidFill>
          <a:latin typeface="+mn-lt"/>
          <a:ea typeface="+mn-ea"/>
          <a:cs typeface="+mn-cs"/>
        </a:defRPr>
      </a:lvl8pPr>
      <a:lvl9pPr marL="790765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baseline="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a:xfrm>
            <a:off x="297204" y="9206885"/>
            <a:ext cx="12578556" cy="6770401"/>
          </a:xfrm>
        </p:spPr>
        <p:txBody>
          <a:bodyPr/>
          <a:lstStyle/>
          <a:p>
            <a:r>
              <a:rPr lang="en-US" sz="6600" dirty="0"/>
              <a:t>Telehealth has been utilized to provide convenient and effective care in the outpatient setting and emergency consultations for outside hospitals. In the setting of COVID-19 UC Davis Department of Pediatrics rapidly developed and implemented an inpatient telehealth program to support virtual family engagement and provider care while limiting exposure risks. While hospitals rapidly expanded their use of telehealth throughout inpatient care, it remains unknown how the use of inpatient telehealth will continue moving forward post-pandemic. </a:t>
            </a:r>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a:xfrm>
            <a:off x="380732" y="8247060"/>
            <a:ext cx="10548896" cy="700185"/>
          </a:xfrm>
        </p:spPr>
        <p:txBody>
          <a:bodyPr/>
          <a:lstStyle/>
          <a:p>
            <a:r>
              <a:rPr lang="en-US" sz="6000" dirty="0"/>
              <a:t>Background</a:t>
            </a:r>
          </a:p>
        </p:txBody>
      </p:sp>
      <p:sp>
        <p:nvSpPr>
          <p:cNvPr id="5" name="Text Placeholder 4">
            <a:extLst>
              <a:ext uri="{FF2B5EF4-FFF2-40B4-BE49-F238E27FC236}">
                <a16:creationId xmlns:a16="http://schemas.microsoft.com/office/drawing/2014/main" id="{F359B3BE-CB75-4F28-84CC-FFAFE45350D6}"/>
              </a:ext>
            </a:extLst>
          </p:cNvPr>
          <p:cNvSpPr>
            <a:spLocks noGrp="1"/>
          </p:cNvSpPr>
          <p:nvPr>
            <p:ph type="body" sz="quarter" idx="27"/>
          </p:nvPr>
        </p:nvSpPr>
        <p:spPr>
          <a:xfrm>
            <a:off x="38619246" y="1299699"/>
            <a:ext cx="10548896" cy="700185"/>
          </a:xfrm>
        </p:spPr>
        <p:txBody>
          <a:bodyPr/>
          <a:lstStyle/>
          <a:p>
            <a:r>
              <a:rPr lang="en-US" sz="6000" dirty="0"/>
              <a:t>Methods</a:t>
            </a:r>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a:xfrm>
            <a:off x="38677380" y="2013947"/>
            <a:ext cx="11336502" cy="3320981"/>
          </a:xfrm>
        </p:spPr>
        <p:txBody>
          <a:bodyPr/>
          <a:lstStyle/>
          <a:p>
            <a:pPr marL="857250" indent="-857250">
              <a:buFont typeface="Arial" panose="020B0604020202020204" pitchFamily="34" charset="0"/>
              <a:buChar char="•"/>
            </a:pPr>
            <a:r>
              <a:rPr lang="en-US" sz="6600" dirty="0"/>
              <a:t>We developed an interview guide based on questions that elicited discussions around experiences with inpatient telehealth, future intent of use of telehealth after the COVID 19 pandemic, and strategies to optimize telehealth in the future.</a:t>
            </a:r>
          </a:p>
        </p:txBody>
      </p:sp>
      <p:pic>
        <p:nvPicPr>
          <p:cNvPr id="451" name="Picture Placeholder 450">
            <a:extLst>
              <a:ext uri="{FF2B5EF4-FFF2-40B4-BE49-F238E27FC236}">
                <a16:creationId xmlns:a16="http://schemas.microsoft.com/office/drawing/2014/main" id="{096884A5-F534-D849-B5F0-6173B64809F3}"/>
              </a:ext>
            </a:extLst>
          </p:cNvPr>
          <p:cNvPicPr>
            <a:picLocks noGrp="1" noChangeAspect="1"/>
          </p:cNvPicPr>
          <p:nvPr>
            <p:ph type="pic" sz="quarter" idx="155"/>
          </p:nvPr>
        </p:nvPicPr>
        <p:blipFill>
          <a:blip r:embed="rId3"/>
          <a:srcRect l="1209" r="1209"/>
          <a:stretch>
            <a:fillRect/>
          </a:stretch>
        </p:blipFill>
        <p:spPr>
          <a:xfrm>
            <a:off x="45065950" y="19961225"/>
            <a:ext cx="5316538" cy="5448300"/>
          </a:xfrm>
          <a:prstGeom prst="rect">
            <a:avLst/>
          </a:prstGeom>
        </p:spPr>
      </p:pic>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a:xfrm>
            <a:off x="179965" y="4735529"/>
            <a:ext cx="10548896" cy="1239738"/>
          </a:xfrm>
        </p:spPr>
        <p:txBody>
          <a:bodyPr/>
          <a:lstStyle/>
          <a:p>
            <a:r>
              <a:rPr lang="en-US" sz="6000" dirty="0"/>
              <a:t>Nicholas Garza, MSIV</a:t>
            </a:r>
          </a:p>
        </p:txBody>
      </p:sp>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a:xfrm>
            <a:off x="201540" y="5706820"/>
            <a:ext cx="10548896" cy="3324165"/>
          </a:xfrm>
        </p:spPr>
        <p:txBody>
          <a:bodyPr/>
          <a:lstStyle/>
          <a:p>
            <a:pPr>
              <a:spcBef>
                <a:spcPts val="0"/>
              </a:spcBef>
            </a:pPr>
            <a:r>
              <a:rPr lang="en-US" sz="6000" dirty="0"/>
              <a:t>University of California,</a:t>
            </a:r>
          </a:p>
          <a:p>
            <a:pPr>
              <a:spcBef>
                <a:spcPts val="0"/>
              </a:spcBef>
            </a:pPr>
            <a:r>
              <a:rPr lang="en-US" sz="6000" dirty="0"/>
              <a:t>Davis School of Medicine</a:t>
            </a:r>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a:xfrm>
            <a:off x="201540" y="899600"/>
            <a:ext cx="12137786" cy="2743850"/>
          </a:xfrm>
        </p:spPr>
        <p:txBody>
          <a:bodyPr/>
          <a:lstStyle/>
          <a:p>
            <a:r>
              <a:rPr lang="en-US" sz="8000" dirty="0"/>
              <a:t>Utilization of Telehealth for Inpatient Pediatrics in the Post-COVID Era</a:t>
            </a:r>
          </a:p>
        </p:txBody>
      </p:sp>
      <p:sp>
        <p:nvSpPr>
          <p:cNvPr id="17" name="TextBox 16">
            <a:extLst>
              <a:ext uri="{FF2B5EF4-FFF2-40B4-BE49-F238E27FC236}">
                <a16:creationId xmlns:a16="http://schemas.microsoft.com/office/drawing/2014/main" id="{632CE391-DA23-4410-80A7-5CD84B544776}"/>
              </a:ext>
            </a:extLst>
          </p:cNvPr>
          <p:cNvSpPr txBox="1"/>
          <p:nvPr/>
        </p:nvSpPr>
        <p:spPr>
          <a:xfrm rot="10800000" flipH="1" flipV="1">
            <a:off x="38362345" y="21124832"/>
            <a:ext cx="6697332" cy="2862322"/>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QR code linking to full abstract or manuscript = &gt;&gt;&gt;&gt;&gt;</a:t>
            </a:r>
          </a:p>
        </p:txBody>
      </p:sp>
      <p:sp>
        <p:nvSpPr>
          <p:cNvPr id="19" name="Rectangle 18">
            <a:extLst>
              <a:ext uri="{FF2B5EF4-FFF2-40B4-BE49-F238E27FC236}">
                <a16:creationId xmlns:a16="http://schemas.microsoft.com/office/drawing/2014/main" id="{401271F0-142F-4613-BF76-97F3B746E14D}"/>
              </a:ext>
            </a:extLst>
          </p:cNvPr>
          <p:cNvSpPr/>
          <p:nvPr/>
        </p:nvSpPr>
        <p:spPr>
          <a:xfrm>
            <a:off x="-10699666" y="-32807"/>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257432-7A02-4A4D-843D-1113270A00C9}"/>
              </a:ext>
            </a:extLst>
          </p:cNvPr>
          <p:cNvSpPr/>
          <p:nvPr/>
        </p:nvSpPr>
        <p:spPr>
          <a:xfrm>
            <a:off x="51808848" y="1999884"/>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A0171766-7568-574B-BB08-6F288434D974}"/>
              </a:ext>
            </a:extLst>
          </p:cNvPr>
          <p:cNvSpPr/>
          <p:nvPr/>
        </p:nvSpPr>
        <p:spPr>
          <a:xfrm>
            <a:off x="13745292" y="1744314"/>
            <a:ext cx="8681695" cy="92072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7200" dirty="0"/>
              <a:t>Benefits</a:t>
            </a:r>
          </a:p>
        </p:txBody>
      </p:sp>
      <p:sp>
        <p:nvSpPr>
          <p:cNvPr id="23" name="Rounded Rectangle 22">
            <a:extLst>
              <a:ext uri="{FF2B5EF4-FFF2-40B4-BE49-F238E27FC236}">
                <a16:creationId xmlns:a16="http://schemas.microsoft.com/office/drawing/2014/main" id="{E677F74A-38D1-7440-B3F0-13FFC5F033FC}"/>
              </a:ext>
            </a:extLst>
          </p:cNvPr>
          <p:cNvSpPr/>
          <p:nvPr/>
        </p:nvSpPr>
        <p:spPr>
          <a:xfrm>
            <a:off x="27373187" y="20046091"/>
            <a:ext cx="8631936" cy="788212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US" sz="7200" dirty="0"/>
              <a:t>Limitations </a:t>
            </a:r>
          </a:p>
        </p:txBody>
      </p:sp>
      <p:cxnSp>
        <p:nvCxnSpPr>
          <p:cNvPr id="216" name="Straight Arrow Connector 215">
            <a:extLst>
              <a:ext uri="{FF2B5EF4-FFF2-40B4-BE49-F238E27FC236}">
                <a16:creationId xmlns:a16="http://schemas.microsoft.com/office/drawing/2014/main" id="{3BDCAB85-28EE-DC43-81FB-CFBD0B382D02}"/>
              </a:ext>
            </a:extLst>
          </p:cNvPr>
          <p:cNvCxnSpPr>
            <a:cxnSpLocks/>
            <a:stCxn id="409" idx="3"/>
          </p:cNvCxnSpPr>
          <p:nvPr/>
        </p:nvCxnSpPr>
        <p:spPr>
          <a:xfrm>
            <a:off x="21739070" y="6768555"/>
            <a:ext cx="2728269" cy="0"/>
          </a:xfrm>
          <a:prstGeom prst="straightConnector1">
            <a:avLst/>
          </a:prstGeom>
          <a:ln w="825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4" name="Text Placeholder 4">
            <a:extLst>
              <a:ext uri="{FF2B5EF4-FFF2-40B4-BE49-F238E27FC236}">
                <a16:creationId xmlns:a16="http://schemas.microsoft.com/office/drawing/2014/main" id="{11C562DD-9D0B-BF4A-A909-9A59A64BB414}"/>
              </a:ext>
            </a:extLst>
          </p:cNvPr>
          <p:cNvSpPr txBox="1">
            <a:spLocks/>
          </p:cNvSpPr>
          <p:nvPr/>
        </p:nvSpPr>
        <p:spPr>
          <a:xfrm>
            <a:off x="38604671" y="12332334"/>
            <a:ext cx="10548896" cy="700185"/>
          </a:xfrm>
          <a:prstGeom prst="rect">
            <a:avLst/>
          </a:prstGeom>
          <a:noFill/>
        </p:spPr>
        <p:txBody>
          <a:bodyPr vert="horz" wrap="square" lIns="91436" tIns="91436" rIns="91436" bIns="91436" rtlCol="0" anchor="ctr" anchorCtr="0">
            <a:noAutofit/>
          </a:bodyPr>
          <a:lstStyle>
            <a:lvl1pPr marL="0" indent="0" algn="l" defTabSz="3840480" rtl="0" eaLnBrk="1" latinLnBrk="0" hangingPunct="1">
              <a:lnSpc>
                <a:spcPct val="100000"/>
              </a:lnSpc>
              <a:spcBef>
                <a:spcPts val="4200"/>
              </a:spcBef>
              <a:buClr>
                <a:schemeClr val="accent2"/>
              </a:buClr>
              <a:buFont typeface="Arial" panose="020B0604020202020204" pitchFamily="34" charset="0"/>
              <a:buNone/>
              <a:defRPr sz="3500" b="1" u="sng" kern="1200" baseline="0">
                <a:solidFill>
                  <a:schemeClr val="accent6"/>
                </a:solidFill>
                <a:latin typeface="+mn-lt"/>
                <a:ea typeface="+mn-ea"/>
                <a:cs typeface="+mn-cs"/>
              </a:defRPr>
            </a:lvl1pPr>
            <a:lvl2pPr marL="192024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2pPr>
            <a:lvl3pPr marL="288036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3pPr>
            <a:lvl4pPr marL="384048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4pPr>
            <a:lvl5pPr marL="480060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lumMod val="85000"/>
                    <a:lumOff val="15000"/>
                  </a:schemeClr>
                </a:solidFill>
                <a:latin typeface="+mn-lt"/>
                <a:ea typeface="+mn-ea"/>
                <a:cs typeface="+mn-cs"/>
              </a:defRPr>
            </a:lvl5pPr>
            <a:lvl6pPr marL="551402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solidFill>
                <a:latin typeface="+mn-lt"/>
                <a:ea typeface="+mn-ea"/>
                <a:cs typeface="+mn-cs"/>
              </a:defRPr>
            </a:lvl6pPr>
            <a:lvl7pPr marL="623411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solidFill>
                <a:latin typeface="+mn-lt"/>
                <a:ea typeface="+mn-ea"/>
                <a:cs typeface="+mn-cs"/>
              </a:defRPr>
            </a:lvl7pPr>
            <a:lvl8pPr marL="696087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baseline="0">
                <a:solidFill>
                  <a:schemeClr val="tx1"/>
                </a:solidFill>
                <a:latin typeface="+mn-lt"/>
                <a:ea typeface="+mn-ea"/>
                <a:cs typeface="+mn-cs"/>
              </a:defRPr>
            </a:lvl8pPr>
            <a:lvl9pPr marL="790765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baseline="0">
                <a:solidFill>
                  <a:schemeClr val="tx1"/>
                </a:solidFill>
                <a:latin typeface="+mn-lt"/>
                <a:ea typeface="+mn-ea"/>
                <a:cs typeface="+mn-cs"/>
              </a:defRPr>
            </a:lvl9pPr>
          </a:lstStyle>
          <a:p>
            <a:r>
              <a:rPr lang="en-US" sz="6000" dirty="0"/>
              <a:t>Objective</a:t>
            </a:r>
          </a:p>
        </p:txBody>
      </p:sp>
      <p:sp>
        <p:nvSpPr>
          <p:cNvPr id="405" name="Text Placeholder 5">
            <a:extLst>
              <a:ext uri="{FF2B5EF4-FFF2-40B4-BE49-F238E27FC236}">
                <a16:creationId xmlns:a16="http://schemas.microsoft.com/office/drawing/2014/main" id="{A2337505-6297-FE49-B908-8C2284B0BBB1}"/>
              </a:ext>
            </a:extLst>
          </p:cNvPr>
          <p:cNvSpPr txBox="1">
            <a:spLocks/>
          </p:cNvSpPr>
          <p:nvPr/>
        </p:nvSpPr>
        <p:spPr>
          <a:xfrm>
            <a:off x="38321579" y="13017312"/>
            <a:ext cx="12342465" cy="8255875"/>
          </a:xfrm>
          <a:prstGeom prst="rect">
            <a:avLst/>
          </a:prstGeom>
        </p:spPr>
        <p:txBody>
          <a:bodyPr vert="horz" wrap="square" lIns="228589" tIns="228589" rIns="228589" bIns="228589" rtlCol="0">
            <a:noAutofit/>
          </a:bodyPr>
          <a:lstStyle>
            <a:lvl1pPr marL="0" indent="0" algn="l" defTabSz="3840480" rtl="0" eaLnBrk="1" latinLnBrk="0" hangingPunct="1">
              <a:lnSpc>
                <a:spcPct val="100000"/>
              </a:lnSpc>
              <a:spcBef>
                <a:spcPts val="4200"/>
              </a:spcBef>
              <a:buClr>
                <a:schemeClr val="accent2"/>
              </a:buClr>
              <a:buFont typeface="Arial" panose="020B0604020202020204" pitchFamily="34" charset="0"/>
              <a:buNone/>
              <a:defRPr sz="2800" kern="1200">
                <a:solidFill>
                  <a:schemeClr val="tx2"/>
                </a:solidFill>
                <a:latin typeface="Calibri" panose="020F0502020204030204" pitchFamily="34" charset="0"/>
                <a:ea typeface="+mn-ea"/>
                <a:cs typeface="Calibri" panose="020F0502020204030204" pitchFamily="34" charset="0"/>
              </a:defRPr>
            </a:lvl1pPr>
            <a:lvl2pPr marL="1300097" indent="-500037" algn="l" defTabSz="3840480" rtl="0" eaLnBrk="1" latinLnBrk="0" hangingPunct="1">
              <a:lnSpc>
                <a:spcPct val="100000"/>
              </a:lnSpc>
              <a:spcBef>
                <a:spcPts val="4200"/>
              </a:spcBef>
              <a:buClr>
                <a:schemeClr val="accent2"/>
              </a:buClr>
              <a:buFont typeface="Arial" panose="020B0604020202020204" pitchFamily="34" charset="0"/>
              <a:buChar char="•"/>
              <a:defRPr sz="2188" kern="1200">
                <a:solidFill>
                  <a:schemeClr val="tx1">
                    <a:lumMod val="85000"/>
                    <a:lumOff val="15000"/>
                  </a:schemeClr>
                </a:solidFill>
                <a:latin typeface="Trebuchet MS" pitchFamily="34" charset="0"/>
                <a:ea typeface="+mn-ea"/>
                <a:cs typeface="+mn-cs"/>
              </a:defRPr>
            </a:lvl2pPr>
            <a:lvl3pPr marL="1800135" indent="-500037" algn="l" defTabSz="3840480" rtl="0" eaLnBrk="1" latinLnBrk="0" hangingPunct="1">
              <a:lnSpc>
                <a:spcPct val="100000"/>
              </a:lnSpc>
              <a:spcBef>
                <a:spcPts val="4200"/>
              </a:spcBef>
              <a:buClr>
                <a:schemeClr val="accent2"/>
              </a:buClr>
              <a:buFont typeface="Arial" panose="020B0604020202020204" pitchFamily="34" charset="0"/>
              <a:buChar char="•"/>
              <a:defRPr sz="2188" kern="1200">
                <a:solidFill>
                  <a:schemeClr val="tx1">
                    <a:lumMod val="85000"/>
                    <a:lumOff val="15000"/>
                  </a:schemeClr>
                </a:solidFill>
                <a:latin typeface="Trebuchet MS" pitchFamily="34" charset="0"/>
                <a:ea typeface="+mn-ea"/>
                <a:cs typeface="+mn-cs"/>
              </a:defRPr>
            </a:lvl3pPr>
            <a:lvl4pPr marL="2350177" indent="-550042" algn="l" defTabSz="3840480" rtl="0" eaLnBrk="1" latinLnBrk="0" hangingPunct="1">
              <a:lnSpc>
                <a:spcPct val="100000"/>
              </a:lnSpc>
              <a:spcBef>
                <a:spcPts val="4200"/>
              </a:spcBef>
              <a:buClr>
                <a:schemeClr val="accent2"/>
              </a:buClr>
              <a:buFont typeface="Arial" panose="020B0604020202020204" pitchFamily="34" charset="0"/>
              <a:buChar char="•"/>
              <a:defRPr sz="2188" kern="1200">
                <a:solidFill>
                  <a:schemeClr val="tx1">
                    <a:lumMod val="85000"/>
                    <a:lumOff val="15000"/>
                  </a:schemeClr>
                </a:solidFill>
                <a:latin typeface="Trebuchet MS" pitchFamily="34" charset="0"/>
                <a:ea typeface="+mn-ea"/>
                <a:cs typeface="+mn-cs"/>
              </a:defRPr>
            </a:lvl4pPr>
            <a:lvl5pPr marL="2750206" indent="-400030" algn="l" defTabSz="3840480" rtl="0" eaLnBrk="1" latinLnBrk="0" hangingPunct="1">
              <a:lnSpc>
                <a:spcPct val="100000"/>
              </a:lnSpc>
              <a:spcBef>
                <a:spcPts val="4200"/>
              </a:spcBef>
              <a:buClr>
                <a:schemeClr val="accent2"/>
              </a:buClr>
              <a:buFont typeface="Arial" panose="020B0604020202020204" pitchFamily="34" charset="0"/>
              <a:buChar char="•"/>
              <a:defRPr sz="2188" kern="1200">
                <a:solidFill>
                  <a:schemeClr val="tx1">
                    <a:lumMod val="85000"/>
                    <a:lumOff val="15000"/>
                  </a:schemeClr>
                </a:solidFill>
                <a:latin typeface="Trebuchet MS" pitchFamily="34" charset="0"/>
                <a:ea typeface="+mn-ea"/>
                <a:cs typeface="+mn-cs"/>
              </a:defRPr>
            </a:lvl5pPr>
            <a:lvl6pPr marL="551402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solidFill>
                <a:latin typeface="+mn-lt"/>
                <a:ea typeface="+mn-ea"/>
                <a:cs typeface="+mn-cs"/>
              </a:defRPr>
            </a:lvl6pPr>
            <a:lvl7pPr marL="623411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a:solidFill>
                  <a:schemeClr val="tx1"/>
                </a:solidFill>
                <a:latin typeface="+mn-lt"/>
                <a:ea typeface="+mn-ea"/>
                <a:cs typeface="+mn-cs"/>
              </a:defRPr>
            </a:lvl7pPr>
            <a:lvl8pPr marL="6960870"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baseline="0">
                <a:solidFill>
                  <a:schemeClr val="tx1"/>
                </a:solidFill>
                <a:latin typeface="+mn-lt"/>
                <a:ea typeface="+mn-ea"/>
                <a:cs typeface="+mn-cs"/>
              </a:defRPr>
            </a:lvl8pPr>
            <a:lvl9pPr marL="7907655" indent="-960120" algn="l" defTabSz="3840480" rtl="0" eaLnBrk="1" latinLnBrk="0" hangingPunct="1">
              <a:lnSpc>
                <a:spcPct val="100000"/>
              </a:lnSpc>
              <a:spcBef>
                <a:spcPts val="4200"/>
              </a:spcBef>
              <a:buClr>
                <a:schemeClr val="accent2"/>
              </a:buClr>
              <a:buFont typeface="Arial" panose="020B0604020202020204" pitchFamily="34" charset="0"/>
              <a:buChar char="•"/>
              <a:defRPr sz="6720" kern="1200" baseline="0">
                <a:solidFill>
                  <a:schemeClr val="tx1"/>
                </a:solidFill>
                <a:latin typeface="+mn-lt"/>
                <a:ea typeface="+mn-ea"/>
                <a:cs typeface="+mn-cs"/>
              </a:defRPr>
            </a:lvl9pPr>
          </a:lstStyle>
          <a:p>
            <a:pPr marL="857250" indent="-857250">
              <a:buFont typeface="Arial" panose="020B0604020202020204" pitchFamily="34" charset="0"/>
              <a:buChar char="•"/>
            </a:pPr>
            <a:r>
              <a:rPr lang="en-US" sz="6600" dirty="0"/>
              <a:t>The objective of this qualitative study is to understand how  inpatient telehealth can be utilized after the COVID-19 pandemic to enhance inpatient care for patients and healthcare providers</a:t>
            </a:r>
          </a:p>
        </p:txBody>
      </p:sp>
      <p:sp>
        <p:nvSpPr>
          <p:cNvPr id="408" name="Rounded Rectangle 407">
            <a:extLst>
              <a:ext uri="{FF2B5EF4-FFF2-40B4-BE49-F238E27FC236}">
                <a16:creationId xmlns:a16="http://schemas.microsoft.com/office/drawing/2014/main" id="{D93E740A-2B35-0041-952D-B00A08258F10}"/>
              </a:ext>
            </a:extLst>
          </p:cNvPr>
          <p:cNvSpPr/>
          <p:nvPr/>
        </p:nvSpPr>
        <p:spPr>
          <a:xfrm>
            <a:off x="24525473" y="-69541"/>
            <a:ext cx="13805168" cy="19172367"/>
          </a:xfrm>
          <a:prstGeom prst="roundRect">
            <a:avLst/>
          </a:prstGeom>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411480" indent="-685800">
              <a:buFont typeface="Arial" panose="020B0604020202020204" pitchFamily="34" charset="0"/>
              <a:buChar char="•"/>
            </a:pPr>
            <a:r>
              <a:rPr lang="en-US" sz="5400" u="sng" dirty="0"/>
              <a:t>Time: </a:t>
            </a:r>
            <a:r>
              <a:rPr lang="en-US" sz="5400" dirty="0"/>
              <a:t> Specialist and health providers that were not part of the primary medicine team thought telemedicine saved time by decreasing travel and the time allocated to conversations not essential to their role</a:t>
            </a:r>
          </a:p>
          <a:p>
            <a:pPr marL="411480" indent="-685800">
              <a:buFont typeface="Arial" panose="020B0604020202020204" pitchFamily="34" charset="0"/>
              <a:buChar char="•"/>
            </a:pPr>
            <a:r>
              <a:rPr lang="en-US" sz="5400" u="sng" dirty="0"/>
              <a:t>Consultations:</a:t>
            </a:r>
            <a:r>
              <a:rPr lang="en-US" sz="5400" dirty="0"/>
              <a:t>  Allowing specialist care that are not readily available on inpatient services</a:t>
            </a:r>
          </a:p>
          <a:p>
            <a:pPr marL="411480" indent="-685800">
              <a:buFont typeface="Arial" panose="020B0604020202020204" pitchFamily="34" charset="0"/>
              <a:buChar char="•"/>
            </a:pPr>
            <a:r>
              <a:rPr lang="en-US" sz="5400" u="sng" dirty="0"/>
              <a:t>Outside Hours:</a:t>
            </a:r>
            <a:r>
              <a:rPr lang="en-US" sz="5400" dirty="0"/>
              <a:t> Prevents delay in treatment by  supervising physician and specialist by making diagnostic and treatment decisions on weekends and after operating hours. </a:t>
            </a:r>
          </a:p>
          <a:p>
            <a:pPr marL="411480" indent="-685800">
              <a:buFont typeface="Arial" panose="020B0604020202020204" pitchFamily="34" charset="0"/>
              <a:buChar char="•"/>
            </a:pPr>
            <a:r>
              <a:rPr lang="en-US" sz="5400" u="sng" dirty="0"/>
              <a:t>Learner Autonomy: </a:t>
            </a:r>
            <a:r>
              <a:rPr lang="en-US" sz="5400" dirty="0"/>
              <a:t> Encouraged resident and medical students to take a central role in patient care.</a:t>
            </a:r>
          </a:p>
          <a:p>
            <a:pPr marL="411480" indent="-685800">
              <a:buFont typeface="Arial" panose="020B0604020202020204" pitchFamily="34" charset="0"/>
              <a:buChar char="•"/>
            </a:pPr>
            <a:r>
              <a:rPr lang="en-US" sz="5400" u="sng" dirty="0"/>
              <a:t>Physical Exam: </a:t>
            </a:r>
            <a:r>
              <a:rPr lang="en-US" sz="5400" dirty="0"/>
              <a:t> Allows an exam that sufficient for large pathologies such as rashes and overall well-being of patient.</a:t>
            </a:r>
          </a:p>
          <a:p>
            <a:pPr marL="411480" indent="-685800">
              <a:buFont typeface="Arial" panose="020B0604020202020204" pitchFamily="34" charset="0"/>
              <a:buChar char="•"/>
            </a:pPr>
            <a:r>
              <a:rPr lang="en-US" sz="5400" u="sng" dirty="0"/>
              <a:t>Reduce Number of People in Room: </a:t>
            </a:r>
            <a:r>
              <a:rPr lang="en-US" sz="5400" dirty="0"/>
              <a:t>Leads to reduction of health exposures and overcrowding patient rooms.</a:t>
            </a:r>
          </a:p>
          <a:p>
            <a:pPr marL="411480" indent="-685800">
              <a:buFont typeface="Arial" panose="020B0604020202020204" pitchFamily="34" charset="0"/>
              <a:buChar char="•"/>
            </a:pPr>
            <a:endParaRPr lang="en-US" sz="5400" dirty="0"/>
          </a:p>
          <a:p>
            <a:pPr marL="411480" indent="-685800">
              <a:buFont typeface="Arial" panose="020B0604020202020204" pitchFamily="34" charset="0"/>
              <a:buChar char="•"/>
            </a:pPr>
            <a:endParaRPr lang="en-US" sz="5400" dirty="0"/>
          </a:p>
        </p:txBody>
      </p:sp>
      <p:sp>
        <p:nvSpPr>
          <p:cNvPr id="409" name="Rounded Rectangle 408">
            <a:extLst>
              <a:ext uri="{FF2B5EF4-FFF2-40B4-BE49-F238E27FC236}">
                <a16:creationId xmlns:a16="http://schemas.microsoft.com/office/drawing/2014/main" id="{635C173E-FF5C-694C-AFEB-E5EA4F3CA441}"/>
              </a:ext>
            </a:extLst>
          </p:cNvPr>
          <p:cNvSpPr/>
          <p:nvPr/>
        </p:nvSpPr>
        <p:spPr>
          <a:xfrm>
            <a:off x="14834597" y="3666996"/>
            <a:ext cx="6904473" cy="620311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u="sng" dirty="0"/>
              <a:t>Efficiency</a:t>
            </a:r>
          </a:p>
          <a:p>
            <a:pPr algn="ctr"/>
            <a:r>
              <a:rPr lang="en-US" sz="7200" u="sng" dirty="0"/>
              <a:t>Expanding Care</a:t>
            </a:r>
          </a:p>
          <a:p>
            <a:pPr algn="ctr"/>
            <a:r>
              <a:rPr lang="en-US" sz="7200" u="sng" dirty="0"/>
              <a:t> Interaction</a:t>
            </a:r>
          </a:p>
          <a:p>
            <a:pPr algn="ctr"/>
            <a:r>
              <a:rPr lang="en-US" sz="7200" u="sng" dirty="0"/>
              <a:t>Risk Reduction</a:t>
            </a:r>
          </a:p>
          <a:p>
            <a:pPr algn="ctr"/>
            <a:endParaRPr lang="en-US" sz="7200" u="sng" dirty="0"/>
          </a:p>
        </p:txBody>
      </p:sp>
      <p:sp>
        <p:nvSpPr>
          <p:cNvPr id="415" name="Rounded Rectangle 414">
            <a:extLst>
              <a:ext uri="{FF2B5EF4-FFF2-40B4-BE49-F238E27FC236}">
                <a16:creationId xmlns:a16="http://schemas.microsoft.com/office/drawing/2014/main" id="{A6CB0723-854E-A54A-B1AB-3C2BD12C5254}"/>
              </a:ext>
            </a:extLst>
          </p:cNvPr>
          <p:cNvSpPr/>
          <p:nvPr/>
        </p:nvSpPr>
        <p:spPr>
          <a:xfrm>
            <a:off x="12853677" y="13606652"/>
            <a:ext cx="11635746" cy="15126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685800" indent="-685800">
              <a:buFont typeface="Arial" panose="020B0604020202020204" pitchFamily="34" charset="0"/>
              <a:buChar char="•"/>
            </a:pPr>
            <a:r>
              <a:rPr lang="en-US" sz="5400" u="sng" dirty="0"/>
              <a:t>Time: </a:t>
            </a:r>
            <a:r>
              <a:rPr lang="en-US" sz="5400" dirty="0"/>
              <a:t>Members of the primary team noted increases in time for set up and rounding. </a:t>
            </a:r>
          </a:p>
          <a:p>
            <a:pPr marL="685800" indent="-685800">
              <a:buFont typeface="Arial" panose="020B0604020202020204" pitchFamily="34" charset="0"/>
              <a:buChar char="•"/>
            </a:pPr>
            <a:r>
              <a:rPr lang="en-US" sz="5400" u="sng" dirty="0"/>
              <a:t>Rapport</a:t>
            </a:r>
            <a:r>
              <a:rPr lang="en-US" sz="5400" dirty="0"/>
              <a:t>: Health providers felt that telehealth did not help establish good rapport with patients unless they were already acquainted </a:t>
            </a:r>
          </a:p>
          <a:p>
            <a:pPr marL="685800" indent="-685800">
              <a:buFont typeface="Arial" panose="020B0604020202020204" pitchFamily="34" charset="0"/>
              <a:buChar char="•"/>
            </a:pPr>
            <a:r>
              <a:rPr lang="en-US" sz="5400" u="sng" dirty="0"/>
              <a:t>Trainee Experience:</a:t>
            </a:r>
            <a:r>
              <a:rPr lang="en-US" sz="5400" dirty="0"/>
              <a:t> Telehealth was thought to lead to decreased learner engagement for those not in the patient room</a:t>
            </a:r>
            <a:endParaRPr lang="en-US" sz="5400" u="sng" dirty="0"/>
          </a:p>
          <a:p>
            <a:pPr marL="685800" indent="-685800">
              <a:buFont typeface="Arial" panose="020B0604020202020204" pitchFamily="34" charset="0"/>
              <a:buChar char="•"/>
            </a:pPr>
            <a:r>
              <a:rPr lang="en-US" sz="5400" u="sng" dirty="0"/>
              <a:t>Sound Quality: </a:t>
            </a:r>
            <a:r>
              <a:rPr lang="en-US" sz="5400" dirty="0"/>
              <a:t>Sounded quality was sometimes noted as suboptimal </a:t>
            </a:r>
            <a:endParaRPr lang="en-US" sz="5400" u="sng" dirty="0"/>
          </a:p>
          <a:p>
            <a:pPr marL="685800" indent="-685800">
              <a:buFont typeface="Arial" panose="020B0604020202020204" pitchFamily="34" charset="0"/>
              <a:buChar char="•"/>
            </a:pPr>
            <a:r>
              <a:rPr lang="en-US" sz="5400" u="sng" dirty="0"/>
              <a:t>Connection: </a:t>
            </a:r>
            <a:r>
              <a:rPr lang="en-US" sz="5400" dirty="0"/>
              <a:t> Certain areas of the hospital would cause connection issues</a:t>
            </a:r>
            <a:endParaRPr lang="en-US" sz="5400" u="sng" dirty="0"/>
          </a:p>
        </p:txBody>
      </p:sp>
      <p:sp>
        <p:nvSpPr>
          <p:cNvPr id="416" name="Rounded Rectangle 415">
            <a:extLst>
              <a:ext uri="{FF2B5EF4-FFF2-40B4-BE49-F238E27FC236}">
                <a16:creationId xmlns:a16="http://schemas.microsoft.com/office/drawing/2014/main" id="{31BF239F-81ED-574E-9FB5-208709005A4A}"/>
              </a:ext>
            </a:extLst>
          </p:cNvPr>
          <p:cNvSpPr/>
          <p:nvPr/>
        </p:nvSpPr>
        <p:spPr>
          <a:xfrm>
            <a:off x="28290471" y="21863137"/>
            <a:ext cx="6797367" cy="512182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u="sng" dirty="0"/>
              <a:t>Efficiency </a:t>
            </a:r>
          </a:p>
          <a:p>
            <a:pPr algn="ctr"/>
            <a:r>
              <a:rPr lang="en-US" sz="7200" u="sng" dirty="0"/>
              <a:t>Interaction</a:t>
            </a:r>
          </a:p>
          <a:p>
            <a:pPr algn="ctr"/>
            <a:r>
              <a:rPr lang="en-US" sz="7200" u="sng" dirty="0"/>
              <a:t>Technology</a:t>
            </a:r>
          </a:p>
        </p:txBody>
      </p:sp>
      <p:cxnSp>
        <p:nvCxnSpPr>
          <p:cNvPr id="417" name="Straight Arrow Connector 416">
            <a:extLst>
              <a:ext uri="{FF2B5EF4-FFF2-40B4-BE49-F238E27FC236}">
                <a16:creationId xmlns:a16="http://schemas.microsoft.com/office/drawing/2014/main" id="{F584DBBC-CFDA-8342-AD14-00EF6F2ADD23}"/>
              </a:ext>
            </a:extLst>
          </p:cNvPr>
          <p:cNvCxnSpPr>
            <a:cxnSpLocks/>
            <a:stCxn id="416" idx="1"/>
          </p:cNvCxnSpPr>
          <p:nvPr/>
        </p:nvCxnSpPr>
        <p:spPr>
          <a:xfrm flipH="1">
            <a:off x="24489423" y="24424047"/>
            <a:ext cx="3801048" cy="0"/>
          </a:xfrm>
          <a:prstGeom prst="straightConnector1">
            <a:avLst/>
          </a:prstGeom>
          <a:ln w="825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06949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17161</TotalTime>
  <Words>396</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Black</vt:lpstr>
      <vt:lpstr>Calibri</vt:lpstr>
      <vt:lpstr>Gill Sans MT</vt:lpstr>
      <vt:lpstr>Times New Roman</vt:lpstr>
      <vt:lpstr>Trebuchet MS</vt:lpstr>
      <vt:lpstr>36x56-Template - One center panel</vt:lpstr>
      <vt:lpstr>36x56-Template - Without guides</vt:lpstr>
      <vt:lpstr>Parcel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Nicholas James Garza</cp:lastModifiedBy>
  <cp:revision>141</cp:revision>
  <dcterms:created xsi:type="dcterms:W3CDTF">2012-02-03T19:11:35Z</dcterms:created>
  <dcterms:modified xsi:type="dcterms:W3CDTF">2021-02-19T08:56:14Z</dcterms:modified>
  <cp:contentStatus/>
</cp:coreProperties>
</file>